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6" r:id="rId3"/>
    <p:sldId id="265" r:id="rId4"/>
    <p:sldId id="267" r:id="rId5"/>
    <p:sldId id="263" r:id="rId6"/>
    <p:sldId id="262" r:id="rId7"/>
    <p:sldId id="264" r:id="rId8"/>
    <p:sldId id="260" r:id="rId9"/>
    <p:sldId id="259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контингент</c:v>
                </c:pt>
              </c:strCache>
            </c:strRef>
          </c:tx>
          <c:dLbls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2020-21 уч.год</c:v>
                </c:pt>
                <c:pt idx="1">
                  <c:v>2019-20 уч.год</c:v>
                </c:pt>
                <c:pt idx="2">
                  <c:v>2018-19 уч.год</c:v>
                </c:pt>
                <c:pt idx="3">
                  <c:v>2017-18 уч.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558</c:v>
                </c:pt>
                <c:pt idx="1">
                  <c:v>528</c:v>
                </c:pt>
                <c:pt idx="2">
                  <c:v>485</c:v>
                </c:pt>
                <c:pt idx="3">
                  <c:v>407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824319795504812E-2"/>
          <c:y val="4.6720653791397816E-2"/>
          <c:w val="0.69261702786008161"/>
          <c:h val="0.708237350981430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 качества знаний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I пол. 2017-18 уч.год</c:v>
                </c:pt>
                <c:pt idx="1">
                  <c:v>II пол. 2017-18 уч.год</c:v>
                </c:pt>
                <c:pt idx="2">
                  <c:v>I пол.  2018-19 уч.год</c:v>
                </c:pt>
                <c:pt idx="3">
                  <c:v>II пол.  2018-19 уч.год</c:v>
                </c:pt>
                <c:pt idx="4">
                  <c:v>I пол.  2019-20 уч.год</c:v>
                </c:pt>
                <c:pt idx="5">
                  <c:v>II пол. 2019-20 уч.год</c:v>
                </c:pt>
                <c:pt idx="6">
                  <c:v>I пол.  2020-21 уч.год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30</c:v>
                </c:pt>
                <c:pt idx="1">
                  <c:v>31</c:v>
                </c:pt>
                <c:pt idx="2">
                  <c:v>31</c:v>
                </c:pt>
                <c:pt idx="3">
                  <c:v>28</c:v>
                </c:pt>
                <c:pt idx="4">
                  <c:v>32</c:v>
                </c:pt>
                <c:pt idx="5">
                  <c:v>28</c:v>
                </c:pt>
                <c:pt idx="6">
                  <c:v>43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 успеваемости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I пол. 2017-18 уч.год</c:v>
                </c:pt>
                <c:pt idx="1">
                  <c:v>II пол. 2017-18 уч.год</c:v>
                </c:pt>
                <c:pt idx="2">
                  <c:v>I пол.  2018-19 уч.год</c:v>
                </c:pt>
                <c:pt idx="3">
                  <c:v>II пол.  2018-19 уч.год</c:v>
                </c:pt>
                <c:pt idx="4">
                  <c:v>I пол.  2019-20 уч.год</c:v>
                </c:pt>
                <c:pt idx="5">
                  <c:v>II пол. 2019-20 уч.год</c:v>
                </c:pt>
                <c:pt idx="6">
                  <c:v>I пол.  2020-21 уч.год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98</c:v>
                </c:pt>
                <c:pt idx="1">
                  <c:v>100</c:v>
                </c:pt>
                <c:pt idx="2">
                  <c:v>99</c:v>
                </c:pt>
                <c:pt idx="3">
                  <c:v>99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226688"/>
        <c:axId val="6228224"/>
      </c:barChart>
      <c:catAx>
        <c:axId val="62266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228224"/>
        <c:crosses val="autoZero"/>
        <c:auto val="1"/>
        <c:lblAlgn val="ctr"/>
        <c:lblOffset val="100"/>
        <c:noMultiLvlLbl val="0"/>
      </c:catAx>
      <c:valAx>
        <c:axId val="6228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26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267574493559485"/>
          <c:y val="1.6157940067434381E-3"/>
          <c:w val="0.2514938652362777"/>
          <c:h val="0.1504156493170152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AE7939-C577-40F7-8FE4-50D522E28C65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2F0F3-1D6E-4D6D-859E-31C1BF8037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324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2F0F3-1D6E-4D6D-859E-31C1BF8037A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112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Агентство начального профессионального образования при МОиН КР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ИТОГИ УСПЕВАЕМОСТИ</a:t>
            </a:r>
          </a:p>
          <a:p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з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а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 полугодие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2020-21  уч.года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142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80"/>
            <a:ext cx="8229600" cy="125272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Преподаватели общеобразовательных предметов</a:t>
            </a:r>
            <a:endParaRPr lang="ru-RU" sz="3200" b="1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03313"/>
            <a:ext cx="7920880" cy="5638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8310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Преподаватели </a:t>
            </a:r>
            <a:r>
              <a:rPr lang="ru-RU" b="1" dirty="0" smtClean="0"/>
              <a:t>спец. дисциплин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98" y="1441147"/>
            <a:ext cx="7992888" cy="5349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2804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9322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268760"/>
            <a:ext cx="885698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приёма учащихся на 2020-21 учебный год выполнен на 100%.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Вновь прибывший контингент учащихся  -  239.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Общий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контингент учащихся на 1 сентября 2020г.составил – 560, из которых было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сформировано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19 групп. В течение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полугодия поступили на обучение ещё 2 учащихся, по личному заявлению и рапорту мастера п/о были отчислены 4 учащихся, 1 учащийся выпущен досрочно с пониженным разрядом.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Штат преподавателей и мастеров п/о укомплектован полностью.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Учебный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процесс в лицее ведется в соответствии с Типовыми учебными планами, на основе которых разработаны, согласованы с методическими комиссиями  и утверждены Рабочие учебные планы и программы.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основании учебных программ, утвержденных МОиН КР и санитарных норм учебной нагрузки, установленных СанПиН КР, был разработан График учебного процесса на 2020-21 учебный год, с которым ознакомлены сотрудники и учащиеся лицея (вывешен на доске объявлений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В соответствии с Графиком учебного процесса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курс и группа 8МТ-19 проходили теоретическое обучение, а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III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курсы были направлены на предприятия для прохождения производственного обучения и производственной практики.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515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6070" y="1628800"/>
            <a:ext cx="828092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основании приказа АНПО, в связи с эпидемиологической обстановкой в КР,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теоретическое обучение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полугодии 2020-21 уч. года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проводилось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 режиме дистанционного обучения в соответствии с расписанием уроков.  Для качественной реализации учебного процесса преподавателями общеобразовательных предметов и спец. дисциплин были разработаны презентации, видео уроки, а также были использован готовый учебный материал  интернет ресурсов.  Онлайн уроки   проводились с помощью  приложений 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ZOOM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Meet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Classroom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Оценивание усвоения учебного материала проводилось на основе «обратной связи» (выполненные домашние задания, решения контрольных работ). Оценки и посещаемость уроков фиксировались во временных журналах. Контроль  проведения уроков в дистанционном режиме осуществляли директор лицея и заместители директора. </a:t>
            </a:r>
          </a:p>
        </p:txBody>
      </p:sp>
    </p:spTree>
    <p:extLst>
      <p:ext uri="{BB962C8B-B14F-4D97-AF65-F5344CB8AC3E}">
        <p14:creationId xmlns:p14="http://schemas.microsoft.com/office/powerpoint/2010/main" val="128246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72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6611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Количество отличников – 27 ( </a:t>
            </a:r>
            <a:r>
              <a:rPr lang="ru-RU" dirty="0" smtClean="0">
                <a:latin typeface="Cambria Math"/>
                <a:ea typeface="Cambria Math"/>
              </a:rPr>
              <a:t>↗ по сравнению с предыдущими периодами)</a:t>
            </a:r>
          </a:p>
          <a:p>
            <a:r>
              <a:rPr lang="ru-RU" dirty="0" smtClean="0">
                <a:latin typeface="Cambria Math"/>
                <a:ea typeface="Cambria Math"/>
              </a:rPr>
              <a:t>Количество двоечников и неаттестованных – нет</a:t>
            </a:r>
          </a:p>
          <a:p>
            <a:r>
              <a:rPr lang="ru-RU" dirty="0" smtClean="0">
                <a:latin typeface="Cambria Math"/>
                <a:ea typeface="Cambria Math"/>
              </a:rPr>
              <a:t>Процент качества знаний – 43 </a:t>
            </a:r>
            <a:r>
              <a:rPr lang="ru-RU" dirty="0"/>
              <a:t>( </a:t>
            </a:r>
            <a:r>
              <a:rPr lang="ru-RU" dirty="0">
                <a:latin typeface="Cambria Math"/>
                <a:ea typeface="Cambria Math"/>
              </a:rPr>
              <a:t>↗ по сравнению с предыдущими периодами)</a:t>
            </a:r>
          </a:p>
          <a:p>
            <a:r>
              <a:rPr lang="ru-RU" dirty="0" smtClean="0"/>
              <a:t>Процент успеваемости - 100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АНАЛИЗ ИТОГОВ УСПЕВАЕМОСТИ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57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Общее количество учащихся – 558 (19 групп)</a:t>
            </a:r>
          </a:p>
          <a:p>
            <a:r>
              <a:rPr lang="ru-RU" dirty="0" smtClean="0"/>
              <a:t>Количество учащихся, прошедших аттестацию за </a:t>
            </a:r>
            <a:r>
              <a:rPr lang="en-US" dirty="0" smtClean="0"/>
              <a:t>I</a:t>
            </a:r>
            <a:r>
              <a:rPr lang="ru-RU" dirty="0" smtClean="0"/>
              <a:t> полугодие – 426 (14 групп)</a:t>
            </a:r>
          </a:p>
          <a:p>
            <a:r>
              <a:rPr lang="ru-RU" dirty="0" smtClean="0"/>
              <a:t>Количество учащихся, проходящих производственную практику – 132 (5 групп)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АНАЛИЗ ИТОГОВ УСПЕВАЕМОСТИ</a:t>
            </a:r>
          </a:p>
        </p:txBody>
      </p:sp>
    </p:spTree>
    <p:extLst>
      <p:ext uri="{BB962C8B-B14F-4D97-AF65-F5344CB8AC3E}">
        <p14:creationId xmlns:p14="http://schemas.microsoft.com/office/powerpoint/2010/main" val="1266618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700808"/>
            <a:ext cx="81369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i="1" kern="0" dirty="0" smtClean="0">
                <a:solidFill>
                  <a:schemeClr val="accent2"/>
                </a:solidFill>
                <a:latin typeface="+mj-lt"/>
              </a:rPr>
              <a:t>Далее Вашему вниманию будут представлены сравнительные диаграммы анализа итогов обучения за последних 3 учебных года.</a:t>
            </a:r>
            <a:endParaRPr kumimoji="0" lang="ru-RU" sz="1800" b="1" i="1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7215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КОНТИНГЕНТ УЧАЩИХСЯ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24493361"/>
              </p:ext>
            </p:extLst>
          </p:nvPr>
        </p:nvGraphicFramePr>
        <p:xfrm>
          <a:off x="1043608" y="1772816"/>
          <a:ext cx="734481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9960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255282309"/>
              </p:ext>
            </p:extLst>
          </p:nvPr>
        </p:nvGraphicFramePr>
        <p:xfrm>
          <a:off x="180252" y="1988840"/>
          <a:ext cx="8712968" cy="4345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27584" y="620688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ea typeface="+mj-ea"/>
                <a:cs typeface="+mj-cs"/>
              </a:rPr>
              <a:t> ИТОГИ  </a:t>
            </a:r>
            <a:r>
              <a:rPr lang="ru-RU" sz="2800" b="1" i="1" dirty="0">
                <a:solidFill>
                  <a:srgbClr val="C00000"/>
                </a:solidFill>
                <a:ea typeface="+mj-ea"/>
                <a:cs typeface="+mj-cs"/>
              </a:rPr>
              <a:t>УСПЕВАЕМОСТИ </a:t>
            </a:r>
            <a:r>
              <a:rPr lang="ru-RU" sz="2800" b="1" i="1" dirty="0" smtClean="0">
                <a:solidFill>
                  <a:srgbClr val="C00000"/>
                </a:solidFill>
                <a:ea typeface="+mj-ea"/>
                <a:cs typeface="+mj-cs"/>
              </a:rPr>
              <a:t>за 3-х летний период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07871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359</TotalTime>
  <Words>421</Words>
  <Application>Microsoft Office PowerPoint</Application>
  <PresentationFormat>Экран (4:3)</PresentationFormat>
  <Paragraphs>26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Агентство начального профессионального образования при МОиН КР</vt:lpstr>
      <vt:lpstr>Презентация PowerPoint</vt:lpstr>
      <vt:lpstr>Презентация PowerPoint</vt:lpstr>
      <vt:lpstr>Презентация PowerPoint</vt:lpstr>
      <vt:lpstr>АНАЛИЗ ИТОГОВ УСПЕВАЕМОСТИ</vt:lpstr>
      <vt:lpstr>АНАЛИЗ ИТОГОВ УСПЕВАЕМОСТИ</vt:lpstr>
      <vt:lpstr>Презентация PowerPoint</vt:lpstr>
      <vt:lpstr>КОНТИНГЕНТ УЧАЩИХСЯ</vt:lpstr>
      <vt:lpstr>Презентация PowerPoint</vt:lpstr>
      <vt:lpstr>Преподаватели общеобразовательных предметов</vt:lpstr>
      <vt:lpstr>Преподаватели спец. дисциплин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Агентство начального профессионального образования при МОиН </dc:title>
  <dc:creator>Galina</dc:creator>
  <cp:lastModifiedBy>Galina</cp:lastModifiedBy>
  <cp:revision>19</cp:revision>
  <dcterms:created xsi:type="dcterms:W3CDTF">2021-01-03T04:13:32Z</dcterms:created>
  <dcterms:modified xsi:type="dcterms:W3CDTF">2021-01-07T06:25:45Z</dcterms:modified>
</cp:coreProperties>
</file>